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8"/>
  </p:notesMasterIdLst>
  <p:sldIdLst>
    <p:sldId id="271" r:id="rId2"/>
    <p:sldId id="275" r:id="rId3"/>
    <p:sldId id="487" r:id="rId4"/>
    <p:sldId id="521" r:id="rId5"/>
    <p:sldId id="259" r:id="rId6"/>
    <p:sldId id="269" r:id="rId7"/>
    <p:sldId id="270" r:id="rId8"/>
    <p:sldId id="504" r:id="rId9"/>
    <p:sldId id="505" r:id="rId10"/>
    <p:sldId id="506" r:id="rId11"/>
    <p:sldId id="507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16" r:id="rId21"/>
    <p:sldId id="517" r:id="rId22"/>
    <p:sldId id="518" r:id="rId23"/>
    <p:sldId id="519" r:id="rId24"/>
    <p:sldId id="520" r:id="rId25"/>
    <p:sldId id="503" r:id="rId26"/>
    <p:sldId id="50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51" autoAdjust="0"/>
    <p:restoredTop sz="94624"/>
  </p:normalViewPr>
  <p:slideViewPr>
    <p:cSldViewPr snapToGrid="0" snapToObjects="1">
      <p:cViewPr>
        <p:scale>
          <a:sx n="71" d="100"/>
          <a:sy n="71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4DE00-5A9B-4B3C-AD6B-84EC6BD103F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137CAAB8-8173-4EF6-9B1D-DE3120806F5E}">
      <dgm:prSet phldrT="[Текст]"/>
      <dgm:spPr/>
      <dgm:t>
        <a:bodyPr/>
        <a:lstStyle/>
        <a:p>
          <a:r>
            <a:rPr lang="ru-RU" dirty="0"/>
            <a:t>Идеи, ценности</a:t>
          </a:r>
        </a:p>
      </dgm:t>
    </dgm:pt>
    <dgm:pt modelId="{A1C454A2-2AE2-4A30-92B2-22F32F61EA7B}" type="parTrans" cxnId="{BD587C20-55F4-41AB-8CC0-716D489F32DE}">
      <dgm:prSet/>
      <dgm:spPr/>
      <dgm:t>
        <a:bodyPr/>
        <a:lstStyle/>
        <a:p>
          <a:endParaRPr lang="ru-RU"/>
        </a:p>
      </dgm:t>
    </dgm:pt>
    <dgm:pt modelId="{EDF1E28C-F644-483D-B55B-0B9359C450D9}" type="sibTrans" cxnId="{BD587C20-55F4-41AB-8CC0-716D489F32DE}">
      <dgm:prSet/>
      <dgm:spPr/>
      <dgm:t>
        <a:bodyPr/>
        <a:lstStyle/>
        <a:p>
          <a:endParaRPr lang="ru-RU"/>
        </a:p>
      </dgm:t>
    </dgm:pt>
    <dgm:pt modelId="{85D1CCE2-7851-4D06-8C31-67E6913A904E}">
      <dgm:prSet phldrT="[Текст]"/>
      <dgm:spPr/>
      <dgm:t>
        <a:bodyPr/>
        <a:lstStyle/>
        <a:p>
          <a:r>
            <a:rPr lang="ru-RU" dirty="0"/>
            <a:t>Принципы ПС</a:t>
          </a:r>
        </a:p>
      </dgm:t>
    </dgm:pt>
    <dgm:pt modelId="{445E779A-9608-4CEF-9355-F9A5A2EBEFAB}" type="parTrans" cxnId="{3F9B3C80-676C-4449-994F-750BE80C054E}">
      <dgm:prSet/>
      <dgm:spPr/>
      <dgm:t>
        <a:bodyPr/>
        <a:lstStyle/>
        <a:p>
          <a:endParaRPr lang="ru-RU"/>
        </a:p>
      </dgm:t>
    </dgm:pt>
    <dgm:pt modelId="{989C4A12-46AB-4720-A023-4F1E2BA5CBD4}" type="sibTrans" cxnId="{3F9B3C80-676C-4449-994F-750BE80C054E}">
      <dgm:prSet/>
      <dgm:spPr/>
      <dgm:t>
        <a:bodyPr/>
        <a:lstStyle/>
        <a:p>
          <a:endParaRPr lang="ru-RU"/>
        </a:p>
      </dgm:t>
    </dgm:pt>
    <dgm:pt modelId="{8F7A4169-517A-4557-9A4D-9C0CB0D05FC7}">
      <dgm:prSet phldrT="[Текст]"/>
      <dgm:spPr/>
      <dgm:t>
        <a:bodyPr/>
        <a:lstStyle/>
        <a:p>
          <a:r>
            <a:rPr lang="ru-RU" dirty="0"/>
            <a:t>Цели</a:t>
          </a:r>
        </a:p>
      </dgm:t>
    </dgm:pt>
    <dgm:pt modelId="{C1A3158D-1565-442B-A3F7-A1F001490DA8}" type="parTrans" cxnId="{E7E423C6-2915-4991-922D-A88AAA52E3BF}">
      <dgm:prSet/>
      <dgm:spPr/>
      <dgm:t>
        <a:bodyPr/>
        <a:lstStyle/>
        <a:p>
          <a:endParaRPr lang="ru-RU"/>
        </a:p>
      </dgm:t>
    </dgm:pt>
    <dgm:pt modelId="{58B66A04-E0AB-46D0-A31D-60CE2A97C3ED}" type="sibTrans" cxnId="{E7E423C6-2915-4991-922D-A88AAA52E3BF}">
      <dgm:prSet/>
      <dgm:spPr/>
      <dgm:t>
        <a:bodyPr/>
        <a:lstStyle/>
        <a:p>
          <a:endParaRPr lang="ru-RU"/>
        </a:p>
      </dgm:t>
    </dgm:pt>
    <dgm:pt modelId="{DC1EB894-5D03-4267-A909-619CDFC5EF79}">
      <dgm:prSet/>
      <dgm:spPr/>
      <dgm:t>
        <a:bodyPr/>
        <a:lstStyle/>
        <a:p>
          <a:r>
            <a:rPr lang="ru-RU" dirty="0"/>
            <a:t>Решение проблем</a:t>
          </a:r>
        </a:p>
      </dgm:t>
    </dgm:pt>
    <dgm:pt modelId="{4465C1B2-A442-4B0A-A48B-16C59094A13E}" type="parTrans" cxnId="{B8F13E26-FE6A-4099-AF67-1D887FE16112}">
      <dgm:prSet/>
      <dgm:spPr/>
      <dgm:t>
        <a:bodyPr/>
        <a:lstStyle/>
        <a:p>
          <a:endParaRPr lang="ru-RU"/>
        </a:p>
      </dgm:t>
    </dgm:pt>
    <dgm:pt modelId="{D33D0797-9DBA-458B-B70C-0FD4DD6A74F8}" type="sibTrans" cxnId="{B8F13E26-FE6A-4099-AF67-1D887FE16112}">
      <dgm:prSet/>
      <dgm:spPr/>
      <dgm:t>
        <a:bodyPr/>
        <a:lstStyle/>
        <a:p>
          <a:endParaRPr lang="ru-RU"/>
        </a:p>
      </dgm:t>
    </dgm:pt>
    <dgm:pt modelId="{B44F3368-714B-4125-AC84-93F99C5BF6DE}">
      <dgm:prSet/>
      <dgm:spPr/>
      <dgm:t>
        <a:bodyPr/>
        <a:lstStyle/>
        <a:p>
          <a:r>
            <a:rPr lang="ru-RU" dirty="0"/>
            <a:t>Методы и инструменты </a:t>
          </a:r>
        </a:p>
      </dgm:t>
    </dgm:pt>
    <dgm:pt modelId="{DE97A0A8-8313-4194-B8B3-1C3366077A54}" type="parTrans" cxnId="{B3D77690-6146-413B-A74B-F780B448A762}">
      <dgm:prSet/>
      <dgm:spPr/>
      <dgm:t>
        <a:bodyPr/>
        <a:lstStyle/>
        <a:p>
          <a:endParaRPr lang="ru-RU"/>
        </a:p>
      </dgm:t>
    </dgm:pt>
    <dgm:pt modelId="{77199039-773D-4A6E-9E8E-2F03AD38F59B}" type="sibTrans" cxnId="{B3D77690-6146-413B-A74B-F780B448A762}">
      <dgm:prSet/>
      <dgm:spPr/>
      <dgm:t>
        <a:bodyPr/>
        <a:lstStyle/>
        <a:p>
          <a:endParaRPr lang="ru-RU"/>
        </a:p>
      </dgm:t>
    </dgm:pt>
    <dgm:pt modelId="{6D66A10F-D3D9-4ADC-9B17-3B6C210FBF25}" type="pres">
      <dgm:prSet presAssocID="{2D54DE00-5A9B-4B3C-AD6B-84EC6BD103F6}" presName="compositeShape" presStyleCnt="0">
        <dgm:presLayoutVars>
          <dgm:dir/>
          <dgm:resizeHandles/>
        </dgm:presLayoutVars>
      </dgm:prSet>
      <dgm:spPr/>
    </dgm:pt>
    <dgm:pt modelId="{EF7E7C69-19B1-4E3E-9CD9-E7FAF19B1E01}" type="pres">
      <dgm:prSet presAssocID="{2D54DE00-5A9B-4B3C-AD6B-84EC6BD103F6}" presName="pyramid" presStyleLbl="node1" presStyleIdx="0" presStyleCnt="1" custLinFactNeighborX="812"/>
      <dgm:spPr/>
    </dgm:pt>
    <dgm:pt modelId="{0A49A478-0C12-40C8-9E31-A4AA1EF055C8}" type="pres">
      <dgm:prSet presAssocID="{2D54DE00-5A9B-4B3C-AD6B-84EC6BD103F6}" presName="theList" presStyleCnt="0"/>
      <dgm:spPr/>
    </dgm:pt>
    <dgm:pt modelId="{A9C2783C-DFD0-45AA-AAEB-B59BBF092FD1}" type="pres">
      <dgm:prSet presAssocID="{137CAAB8-8173-4EF6-9B1D-DE3120806F5E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A5B8A-6DF9-4972-9E9B-E13E0F77A374}" type="pres">
      <dgm:prSet presAssocID="{137CAAB8-8173-4EF6-9B1D-DE3120806F5E}" presName="aSpace" presStyleCnt="0"/>
      <dgm:spPr/>
    </dgm:pt>
    <dgm:pt modelId="{9C0D7B9B-A570-42F5-B55A-F7EC3F730C98}" type="pres">
      <dgm:prSet presAssocID="{85D1CCE2-7851-4D06-8C31-67E6913A904E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D127C-A6C3-4F65-BF00-D248A17C7E59}" type="pres">
      <dgm:prSet presAssocID="{85D1CCE2-7851-4D06-8C31-67E6913A904E}" presName="aSpace" presStyleCnt="0"/>
      <dgm:spPr/>
    </dgm:pt>
    <dgm:pt modelId="{63B3F6E3-C6B6-452F-BBB8-3D81116543F6}" type="pres">
      <dgm:prSet presAssocID="{8F7A4169-517A-4557-9A4D-9C0CB0D05FC7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76105-45E7-41E8-9222-4D891D2F90E0}" type="pres">
      <dgm:prSet presAssocID="{8F7A4169-517A-4557-9A4D-9C0CB0D05FC7}" presName="aSpace" presStyleCnt="0"/>
      <dgm:spPr/>
    </dgm:pt>
    <dgm:pt modelId="{01207DF6-6F5A-4586-B718-6F188F8D1957}" type="pres">
      <dgm:prSet presAssocID="{DC1EB894-5D03-4267-A909-619CDFC5EF79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3415E-AABA-4CA2-B8D2-FF250EA67B46}" type="pres">
      <dgm:prSet presAssocID="{DC1EB894-5D03-4267-A909-619CDFC5EF79}" presName="aSpace" presStyleCnt="0"/>
      <dgm:spPr/>
    </dgm:pt>
    <dgm:pt modelId="{4DF1904B-D915-48BA-9B48-800CC759EF83}" type="pres">
      <dgm:prSet presAssocID="{B44F3368-714B-4125-AC84-93F99C5BF6DE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723C5-E0F5-45CA-AEC9-D6238812FAB3}" type="pres">
      <dgm:prSet presAssocID="{B44F3368-714B-4125-AC84-93F99C5BF6DE}" presName="aSpace" presStyleCnt="0"/>
      <dgm:spPr/>
    </dgm:pt>
  </dgm:ptLst>
  <dgm:cxnLst>
    <dgm:cxn modelId="{BD587C20-55F4-41AB-8CC0-716D489F32DE}" srcId="{2D54DE00-5A9B-4B3C-AD6B-84EC6BD103F6}" destId="{137CAAB8-8173-4EF6-9B1D-DE3120806F5E}" srcOrd="0" destOrd="0" parTransId="{A1C454A2-2AE2-4A30-92B2-22F32F61EA7B}" sibTransId="{EDF1E28C-F644-483D-B55B-0B9359C450D9}"/>
    <dgm:cxn modelId="{A6F08C07-0C3A-4E8D-B517-76EE0FEEB6C8}" type="presOf" srcId="{DC1EB894-5D03-4267-A909-619CDFC5EF79}" destId="{01207DF6-6F5A-4586-B718-6F188F8D1957}" srcOrd="0" destOrd="0" presId="urn:microsoft.com/office/officeart/2005/8/layout/pyramid2"/>
    <dgm:cxn modelId="{B8F13E26-FE6A-4099-AF67-1D887FE16112}" srcId="{2D54DE00-5A9B-4B3C-AD6B-84EC6BD103F6}" destId="{DC1EB894-5D03-4267-A909-619CDFC5EF79}" srcOrd="3" destOrd="0" parTransId="{4465C1B2-A442-4B0A-A48B-16C59094A13E}" sibTransId="{D33D0797-9DBA-458B-B70C-0FD4DD6A74F8}"/>
    <dgm:cxn modelId="{E7E423C6-2915-4991-922D-A88AAA52E3BF}" srcId="{2D54DE00-5A9B-4B3C-AD6B-84EC6BD103F6}" destId="{8F7A4169-517A-4557-9A4D-9C0CB0D05FC7}" srcOrd="2" destOrd="0" parTransId="{C1A3158D-1565-442B-A3F7-A1F001490DA8}" sibTransId="{58B66A04-E0AB-46D0-A31D-60CE2A97C3ED}"/>
    <dgm:cxn modelId="{894444CA-AB91-452A-A060-0631DAD53448}" type="presOf" srcId="{2D54DE00-5A9B-4B3C-AD6B-84EC6BD103F6}" destId="{6D66A10F-D3D9-4ADC-9B17-3B6C210FBF25}" srcOrd="0" destOrd="0" presId="urn:microsoft.com/office/officeart/2005/8/layout/pyramid2"/>
    <dgm:cxn modelId="{9B419050-F1E2-48D7-B008-CF69B9589F77}" type="presOf" srcId="{B44F3368-714B-4125-AC84-93F99C5BF6DE}" destId="{4DF1904B-D915-48BA-9B48-800CC759EF83}" srcOrd="0" destOrd="0" presId="urn:microsoft.com/office/officeart/2005/8/layout/pyramid2"/>
    <dgm:cxn modelId="{5B6B1D77-C82C-4648-BE5E-DAFF1EF4558E}" type="presOf" srcId="{85D1CCE2-7851-4D06-8C31-67E6913A904E}" destId="{9C0D7B9B-A570-42F5-B55A-F7EC3F730C98}" srcOrd="0" destOrd="0" presId="urn:microsoft.com/office/officeart/2005/8/layout/pyramid2"/>
    <dgm:cxn modelId="{B3D77690-6146-413B-A74B-F780B448A762}" srcId="{2D54DE00-5A9B-4B3C-AD6B-84EC6BD103F6}" destId="{B44F3368-714B-4125-AC84-93F99C5BF6DE}" srcOrd="4" destOrd="0" parTransId="{DE97A0A8-8313-4194-B8B3-1C3366077A54}" sibTransId="{77199039-773D-4A6E-9E8E-2F03AD38F59B}"/>
    <dgm:cxn modelId="{2112FB4D-55ED-4769-8EDF-DF4A8DCC60D4}" type="presOf" srcId="{8F7A4169-517A-4557-9A4D-9C0CB0D05FC7}" destId="{63B3F6E3-C6B6-452F-BBB8-3D81116543F6}" srcOrd="0" destOrd="0" presId="urn:microsoft.com/office/officeart/2005/8/layout/pyramid2"/>
    <dgm:cxn modelId="{94B713DD-16AF-4F02-8EB9-90140CA47534}" type="presOf" srcId="{137CAAB8-8173-4EF6-9B1D-DE3120806F5E}" destId="{A9C2783C-DFD0-45AA-AAEB-B59BBF092FD1}" srcOrd="0" destOrd="0" presId="urn:microsoft.com/office/officeart/2005/8/layout/pyramid2"/>
    <dgm:cxn modelId="{3F9B3C80-676C-4449-994F-750BE80C054E}" srcId="{2D54DE00-5A9B-4B3C-AD6B-84EC6BD103F6}" destId="{85D1CCE2-7851-4D06-8C31-67E6913A904E}" srcOrd="1" destOrd="0" parTransId="{445E779A-9608-4CEF-9355-F9A5A2EBEFAB}" sibTransId="{989C4A12-46AB-4720-A023-4F1E2BA5CBD4}"/>
    <dgm:cxn modelId="{0D7AB3D3-F63B-4DB7-9084-DDB34BDB22E3}" type="presParOf" srcId="{6D66A10F-D3D9-4ADC-9B17-3B6C210FBF25}" destId="{EF7E7C69-19B1-4E3E-9CD9-E7FAF19B1E01}" srcOrd="0" destOrd="0" presId="urn:microsoft.com/office/officeart/2005/8/layout/pyramid2"/>
    <dgm:cxn modelId="{9B4475FC-D1BE-44C7-B042-74C95B96371B}" type="presParOf" srcId="{6D66A10F-D3D9-4ADC-9B17-3B6C210FBF25}" destId="{0A49A478-0C12-40C8-9E31-A4AA1EF055C8}" srcOrd="1" destOrd="0" presId="urn:microsoft.com/office/officeart/2005/8/layout/pyramid2"/>
    <dgm:cxn modelId="{7BD734BE-F6AA-461B-9948-B91354762432}" type="presParOf" srcId="{0A49A478-0C12-40C8-9E31-A4AA1EF055C8}" destId="{A9C2783C-DFD0-45AA-AAEB-B59BBF092FD1}" srcOrd="0" destOrd="0" presId="urn:microsoft.com/office/officeart/2005/8/layout/pyramid2"/>
    <dgm:cxn modelId="{5B637700-5852-488B-9A4A-DCC817C6D972}" type="presParOf" srcId="{0A49A478-0C12-40C8-9E31-A4AA1EF055C8}" destId="{175A5B8A-6DF9-4972-9E9B-E13E0F77A374}" srcOrd="1" destOrd="0" presId="urn:microsoft.com/office/officeart/2005/8/layout/pyramid2"/>
    <dgm:cxn modelId="{A9DAD61A-D5E9-4FA9-AAF8-F24CE2D7EAB2}" type="presParOf" srcId="{0A49A478-0C12-40C8-9E31-A4AA1EF055C8}" destId="{9C0D7B9B-A570-42F5-B55A-F7EC3F730C98}" srcOrd="2" destOrd="0" presId="urn:microsoft.com/office/officeart/2005/8/layout/pyramid2"/>
    <dgm:cxn modelId="{23F68374-E9FE-467E-86C8-30542B1F3D14}" type="presParOf" srcId="{0A49A478-0C12-40C8-9E31-A4AA1EF055C8}" destId="{274D127C-A6C3-4F65-BF00-D248A17C7E59}" srcOrd="3" destOrd="0" presId="urn:microsoft.com/office/officeart/2005/8/layout/pyramid2"/>
    <dgm:cxn modelId="{B57D4886-A5E5-49ED-9993-11B0FA37A5BE}" type="presParOf" srcId="{0A49A478-0C12-40C8-9E31-A4AA1EF055C8}" destId="{63B3F6E3-C6B6-452F-BBB8-3D81116543F6}" srcOrd="4" destOrd="0" presId="urn:microsoft.com/office/officeart/2005/8/layout/pyramid2"/>
    <dgm:cxn modelId="{DBF53E8B-C45A-4083-9AC2-F21A884283B3}" type="presParOf" srcId="{0A49A478-0C12-40C8-9E31-A4AA1EF055C8}" destId="{BC276105-45E7-41E8-9222-4D891D2F90E0}" srcOrd="5" destOrd="0" presId="urn:microsoft.com/office/officeart/2005/8/layout/pyramid2"/>
    <dgm:cxn modelId="{3AEC3C31-E270-4555-B495-78FA3464F8CF}" type="presParOf" srcId="{0A49A478-0C12-40C8-9E31-A4AA1EF055C8}" destId="{01207DF6-6F5A-4586-B718-6F188F8D1957}" srcOrd="6" destOrd="0" presId="urn:microsoft.com/office/officeart/2005/8/layout/pyramid2"/>
    <dgm:cxn modelId="{E80CEDD3-EAC5-4CE1-9F92-1D2902E01B8B}" type="presParOf" srcId="{0A49A478-0C12-40C8-9E31-A4AA1EF055C8}" destId="{D443415E-AABA-4CA2-B8D2-FF250EA67B46}" srcOrd="7" destOrd="0" presId="urn:microsoft.com/office/officeart/2005/8/layout/pyramid2"/>
    <dgm:cxn modelId="{05D1BE24-9C58-4B79-90AC-DE18897F3385}" type="presParOf" srcId="{0A49A478-0C12-40C8-9E31-A4AA1EF055C8}" destId="{4DF1904B-D915-48BA-9B48-800CC759EF83}" srcOrd="8" destOrd="0" presId="urn:microsoft.com/office/officeart/2005/8/layout/pyramid2"/>
    <dgm:cxn modelId="{6A100E81-88F1-4086-9317-7826D996D22C}" type="presParOf" srcId="{0A49A478-0C12-40C8-9E31-A4AA1EF055C8}" destId="{916723C5-E0F5-45CA-AEC9-D6238812FAB3}" srcOrd="9" destOrd="0" presId="urn:microsoft.com/office/officeart/2005/8/layout/pyramid2"/>
  </dgm:cxnLst>
  <dgm:bg>
    <a:effectLst>
      <a:outerShdw blurRad="50800" dist="50800" dir="5400000" algn="ctr" rotWithShape="0">
        <a:schemeClr val="bg1"/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F748BE-97F4-134E-A473-8283651456FD}" type="doc">
      <dgm:prSet loTypeId="urn:microsoft.com/office/officeart/2009/3/layout/IncreasingArrowsProcess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3D642C-3B8A-F240-95DC-77CB735A6199}">
      <dgm:prSet phldrT="[Текст]"/>
      <dgm:spPr/>
      <dgm:t>
        <a:bodyPr/>
        <a:lstStyle/>
        <a:p>
          <a:r>
            <a:rPr lang="ru-RU" dirty="0"/>
            <a:t>Логическое понимание</a:t>
          </a:r>
        </a:p>
      </dgm:t>
    </dgm:pt>
    <dgm:pt modelId="{54F1ABAB-5D18-EE4D-A079-6031614B4950}" type="parTrans" cxnId="{E63ED0F1-38C1-074D-A3EA-0E96C12129AE}">
      <dgm:prSet/>
      <dgm:spPr/>
      <dgm:t>
        <a:bodyPr/>
        <a:lstStyle/>
        <a:p>
          <a:endParaRPr lang="ru-RU"/>
        </a:p>
      </dgm:t>
    </dgm:pt>
    <dgm:pt modelId="{62F169C3-C075-D346-9E55-0EA32707F28A}" type="sibTrans" cxnId="{E63ED0F1-38C1-074D-A3EA-0E96C12129AE}">
      <dgm:prSet/>
      <dgm:spPr/>
      <dgm:t>
        <a:bodyPr/>
        <a:lstStyle/>
        <a:p>
          <a:endParaRPr lang="ru-RU"/>
        </a:p>
      </dgm:t>
    </dgm:pt>
    <dgm:pt modelId="{5482DD56-176E-5347-8BD3-A9B029F55714}">
      <dgm:prSet phldrT="[Текст]"/>
      <dgm:spPr/>
      <dgm:t>
        <a:bodyPr/>
        <a:lstStyle/>
        <a:p>
          <a:r>
            <a:rPr lang="ru-RU" dirty="0"/>
            <a:t>Понимание характера и важности проблемы</a:t>
          </a:r>
        </a:p>
      </dgm:t>
    </dgm:pt>
    <dgm:pt modelId="{8DC72472-C702-5F48-A0CB-4005FFCC6AD8}" type="parTrans" cxnId="{BA66E0F9-F355-F440-91D5-219193BB40DE}">
      <dgm:prSet/>
      <dgm:spPr/>
      <dgm:t>
        <a:bodyPr/>
        <a:lstStyle/>
        <a:p>
          <a:endParaRPr lang="ru-RU"/>
        </a:p>
      </dgm:t>
    </dgm:pt>
    <dgm:pt modelId="{35EBB73D-40C9-4D40-A939-9821DD7ED5C7}" type="sibTrans" cxnId="{BA66E0F9-F355-F440-91D5-219193BB40DE}">
      <dgm:prSet/>
      <dgm:spPr/>
      <dgm:t>
        <a:bodyPr/>
        <a:lstStyle/>
        <a:p>
          <a:endParaRPr lang="ru-RU"/>
        </a:p>
      </dgm:t>
    </dgm:pt>
    <dgm:pt modelId="{53E2F50C-F775-2145-910F-EE7D0712EDF2}">
      <dgm:prSet phldrT="[Текст]"/>
      <dgm:spPr/>
      <dgm:t>
        <a:bodyPr/>
        <a:lstStyle/>
        <a:p>
          <a:r>
            <a:rPr lang="ru-RU" dirty="0"/>
            <a:t>Умственное принятие</a:t>
          </a:r>
        </a:p>
      </dgm:t>
    </dgm:pt>
    <dgm:pt modelId="{348F3D53-D674-A940-9AB3-141B080B5878}" type="parTrans" cxnId="{0A1C237E-C50B-614B-B975-B31C5D2F679E}">
      <dgm:prSet/>
      <dgm:spPr/>
      <dgm:t>
        <a:bodyPr/>
        <a:lstStyle/>
        <a:p>
          <a:endParaRPr lang="ru-RU"/>
        </a:p>
      </dgm:t>
    </dgm:pt>
    <dgm:pt modelId="{A9E4C9F3-6D7D-3F49-B0F2-EF343D4C775C}" type="sibTrans" cxnId="{0A1C237E-C50B-614B-B975-B31C5D2F679E}">
      <dgm:prSet/>
      <dgm:spPr/>
      <dgm:t>
        <a:bodyPr/>
        <a:lstStyle/>
        <a:p>
          <a:endParaRPr lang="ru-RU"/>
        </a:p>
      </dgm:t>
    </dgm:pt>
    <dgm:pt modelId="{909178B7-4811-8448-8922-A108746284F7}">
      <dgm:prSet phldrT="[Текст]"/>
      <dgm:spPr/>
      <dgm:t>
        <a:bodyPr/>
        <a:lstStyle/>
        <a:p>
          <a:r>
            <a:rPr lang="ru-RU" dirty="0"/>
            <a:t>Осознание логичности проводимых изменений</a:t>
          </a:r>
        </a:p>
      </dgm:t>
    </dgm:pt>
    <dgm:pt modelId="{D708A9C8-309A-9544-A7BC-2CA882F581CF}" type="parTrans" cxnId="{3E7E0054-714C-CE49-8BD3-651505B9B0BE}">
      <dgm:prSet/>
      <dgm:spPr/>
      <dgm:t>
        <a:bodyPr/>
        <a:lstStyle/>
        <a:p>
          <a:endParaRPr lang="ru-RU"/>
        </a:p>
      </dgm:t>
    </dgm:pt>
    <dgm:pt modelId="{B07D82DC-D120-4549-B282-16214BA70C3C}" type="sibTrans" cxnId="{3E7E0054-714C-CE49-8BD3-651505B9B0BE}">
      <dgm:prSet/>
      <dgm:spPr/>
      <dgm:t>
        <a:bodyPr/>
        <a:lstStyle/>
        <a:p>
          <a:endParaRPr lang="ru-RU"/>
        </a:p>
      </dgm:t>
    </dgm:pt>
    <dgm:pt modelId="{8E357BD7-A680-A244-9B22-D88657D10442}">
      <dgm:prSet phldrT="[Текст]"/>
      <dgm:spPr/>
      <dgm:t>
        <a:bodyPr/>
        <a:lstStyle/>
        <a:p>
          <a:r>
            <a:rPr lang="ru-RU" dirty="0"/>
            <a:t>Подсознательный уровень</a:t>
          </a:r>
        </a:p>
      </dgm:t>
    </dgm:pt>
    <dgm:pt modelId="{F5B0430F-19AD-964F-9C11-54AD4805FD73}" type="parTrans" cxnId="{8C1257F3-2ADF-D248-9381-7D1F91CE3F0B}">
      <dgm:prSet/>
      <dgm:spPr/>
      <dgm:t>
        <a:bodyPr/>
        <a:lstStyle/>
        <a:p>
          <a:endParaRPr lang="ru-RU"/>
        </a:p>
      </dgm:t>
    </dgm:pt>
    <dgm:pt modelId="{95421C89-4668-064E-917C-4BFB9704CA53}" type="sibTrans" cxnId="{8C1257F3-2ADF-D248-9381-7D1F91CE3F0B}">
      <dgm:prSet/>
      <dgm:spPr/>
      <dgm:t>
        <a:bodyPr/>
        <a:lstStyle/>
        <a:p>
          <a:endParaRPr lang="ru-RU"/>
        </a:p>
      </dgm:t>
    </dgm:pt>
    <dgm:pt modelId="{D6D40757-55F4-A34B-A3FA-6D4CFF9B96A9}">
      <dgm:prSet phldrT="[Текст]"/>
      <dgm:spPr/>
      <dgm:t>
        <a:bodyPr/>
        <a:lstStyle/>
        <a:p>
          <a:r>
            <a:rPr lang="ru-RU" dirty="0"/>
            <a:t>Внутреннее согласие провести изменение. </a:t>
          </a:r>
          <a:r>
            <a:rPr lang="ru-RU" dirty="0" smtClean="0"/>
            <a:t>Убеждение, </a:t>
          </a:r>
          <a:r>
            <a:rPr lang="ru-RU" dirty="0"/>
            <a:t>идущее от души.</a:t>
          </a:r>
        </a:p>
      </dgm:t>
    </dgm:pt>
    <dgm:pt modelId="{B6655408-41C1-834E-B6A2-5998D346E269}" type="parTrans" cxnId="{0D1EDD73-9776-5541-8E71-F793B89C54CF}">
      <dgm:prSet/>
      <dgm:spPr/>
      <dgm:t>
        <a:bodyPr/>
        <a:lstStyle/>
        <a:p>
          <a:endParaRPr lang="ru-RU"/>
        </a:p>
      </dgm:t>
    </dgm:pt>
    <dgm:pt modelId="{BDB6B96F-C125-6846-92CB-4004E6E2358B}" type="sibTrans" cxnId="{0D1EDD73-9776-5541-8E71-F793B89C54CF}">
      <dgm:prSet/>
      <dgm:spPr/>
      <dgm:t>
        <a:bodyPr/>
        <a:lstStyle/>
        <a:p>
          <a:endParaRPr lang="ru-RU"/>
        </a:p>
      </dgm:t>
    </dgm:pt>
    <dgm:pt modelId="{8107DAD0-71D9-AF43-AD82-3FD46B8C5AD6}">
      <dgm:prSet/>
      <dgm:spPr/>
      <dgm:t>
        <a:bodyPr/>
        <a:lstStyle/>
        <a:p>
          <a:r>
            <a:rPr lang="ru-RU" dirty="0"/>
            <a:t>Реализация</a:t>
          </a:r>
        </a:p>
      </dgm:t>
    </dgm:pt>
    <dgm:pt modelId="{06C01424-ADB4-0E4F-A769-92DA1A0F8A8E}" type="parTrans" cxnId="{ECC87678-6FF4-8D49-AEBB-8425B7509D1B}">
      <dgm:prSet/>
      <dgm:spPr/>
      <dgm:t>
        <a:bodyPr/>
        <a:lstStyle/>
        <a:p>
          <a:endParaRPr lang="ru-RU"/>
        </a:p>
      </dgm:t>
    </dgm:pt>
    <dgm:pt modelId="{42D9130A-AE64-3347-AABB-A575E0B659CB}" type="sibTrans" cxnId="{ECC87678-6FF4-8D49-AEBB-8425B7509D1B}">
      <dgm:prSet/>
      <dgm:spPr/>
      <dgm:t>
        <a:bodyPr/>
        <a:lstStyle/>
        <a:p>
          <a:endParaRPr lang="ru-RU"/>
        </a:p>
      </dgm:t>
    </dgm:pt>
    <dgm:pt modelId="{50AE4D90-88F0-CE48-B973-3C29A49764AA}" type="pres">
      <dgm:prSet presAssocID="{F2F748BE-97F4-134E-A473-8283651456FD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F8F693C-8625-7A4C-986A-36FC4691F692}" type="pres">
      <dgm:prSet presAssocID="{873D642C-3B8A-F240-95DC-77CB735A6199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2C738-F89C-7E4A-B5B3-2A21E2463609}" type="pres">
      <dgm:prSet presAssocID="{873D642C-3B8A-F240-95DC-77CB735A6199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2B75D5-33FD-1844-9358-E4EA29F12E8B}" type="pres">
      <dgm:prSet presAssocID="{53E2F50C-F775-2145-910F-EE7D0712EDF2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3EF74-6EF0-654C-A662-FABC3E71A08B}" type="pres">
      <dgm:prSet presAssocID="{53E2F50C-F775-2145-910F-EE7D0712EDF2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BAFE1-07C9-894A-9566-A5B6EAD95623}" type="pres">
      <dgm:prSet presAssocID="{8E357BD7-A680-A244-9B22-D88657D10442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BEE10-BD21-D94A-823E-DB519ECED9E6}" type="pres">
      <dgm:prSet presAssocID="{8E357BD7-A680-A244-9B22-D88657D10442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179B75-EB97-4048-8BDE-4953509C4A10}" type="pres">
      <dgm:prSet presAssocID="{8107DAD0-71D9-AF43-AD82-3FD46B8C5AD6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D24595-64E6-C545-8509-44CE7DB40979}" type="presOf" srcId="{8107DAD0-71D9-AF43-AD82-3FD46B8C5AD6}" destId="{99179B75-EB97-4048-8BDE-4953509C4A10}" srcOrd="0" destOrd="0" presId="urn:microsoft.com/office/officeart/2009/3/layout/IncreasingArrowsProcess"/>
    <dgm:cxn modelId="{ECC87678-6FF4-8D49-AEBB-8425B7509D1B}" srcId="{F2F748BE-97F4-134E-A473-8283651456FD}" destId="{8107DAD0-71D9-AF43-AD82-3FD46B8C5AD6}" srcOrd="3" destOrd="0" parTransId="{06C01424-ADB4-0E4F-A769-92DA1A0F8A8E}" sibTransId="{42D9130A-AE64-3347-AABB-A575E0B659CB}"/>
    <dgm:cxn modelId="{0A1C237E-C50B-614B-B975-B31C5D2F679E}" srcId="{F2F748BE-97F4-134E-A473-8283651456FD}" destId="{53E2F50C-F775-2145-910F-EE7D0712EDF2}" srcOrd="1" destOrd="0" parTransId="{348F3D53-D674-A940-9AB3-141B080B5878}" sibTransId="{A9E4C9F3-6D7D-3F49-B0F2-EF343D4C775C}"/>
    <dgm:cxn modelId="{8B400056-3AF5-FB45-ABEF-6AC1561A9D8E}" type="presOf" srcId="{909178B7-4811-8448-8922-A108746284F7}" destId="{D2E3EF74-6EF0-654C-A662-FABC3E71A08B}" srcOrd="0" destOrd="0" presId="urn:microsoft.com/office/officeart/2009/3/layout/IncreasingArrowsProcess"/>
    <dgm:cxn modelId="{3E7E0054-714C-CE49-8BD3-651505B9B0BE}" srcId="{53E2F50C-F775-2145-910F-EE7D0712EDF2}" destId="{909178B7-4811-8448-8922-A108746284F7}" srcOrd="0" destOrd="0" parTransId="{D708A9C8-309A-9544-A7BC-2CA882F581CF}" sibTransId="{B07D82DC-D120-4549-B282-16214BA70C3C}"/>
    <dgm:cxn modelId="{8C1257F3-2ADF-D248-9381-7D1F91CE3F0B}" srcId="{F2F748BE-97F4-134E-A473-8283651456FD}" destId="{8E357BD7-A680-A244-9B22-D88657D10442}" srcOrd="2" destOrd="0" parTransId="{F5B0430F-19AD-964F-9C11-54AD4805FD73}" sibTransId="{95421C89-4668-064E-917C-4BFB9704CA53}"/>
    <dgm:cxn modelId="{BA66E0F9-F355-F440-91D5-219193BB40DE}" srcId="{873D642C-3B8A-F240-95DC-77CB735A6199}" destId="{5482DD56-176E-5347-8BD3-A9B029F55714}" srcOrd="0" destOrd="0" parTransId="{8DC72472-C702-5F48-A0CB-4005FFCC6AD8}" sibTransId="{35EBB73D-40C9-4D40-A939-9821DD7ED5C7}"/>
    <dgm:cxn modelId="{CD887F9F-0F88-4F45-8723-A1C3AE9BD5C3}" type="presOf" srcId="{8E357BD7-A680-A244-9B22-D88657D10442}" destId="{DC1BAFE1-07C9-894A-9566-A5B6EAD95623}" srcOrd="0" destOrd="0" presId="urn:microsoft.com/office/officeart/2009/3/layout/IncreasingArrowsProcess"/>
    <dgm:cxn modelId="{B1F30DB8-9A59-CE46-AD89-2EE34D7B6DA3}" type="presOf" srcId="{873D642C-3B8A-F240-95DC-77CB735A6199}" destId="{5F8F693C-8625-7A4C-986A-36FC4691F692}" srcOrd="0" destOrd="0" presId="urn:microsoft.com/office/officeart/2009/3/layout/IncreasingArrowsProcess"/>
    <dgm:cxn modelId="{0356D201-E6C1-4843-B386-EAD1B6586A6C}" type="presOf" srcId="{53E2F50C-F775-2145-910F-EE7D0712EDF2}" destId="{802B75D5-33FD-1844-9358-E4EA29F12E8B}" srcOrd="0" destOrd="0" presId="urn:microsoft.com/office/officeart/2009/3/layout/IncreasingArrowsProcess"/>
    <dgm:cxn modelId="{0D1EDD73-9776-5541-8E71-F793B89C54CF}" srcId="{8E357BD7-A680-A244-9B22-D88657D10442}" destId="{D6D40757-55F4-A34B-A3FA-6D4CFF9B96A9}" srcOrd="0" destOrd="0" parTransId="{B6655408-41C1-834E-B6A2-5998D346E269}" sibTransId="{BDB6B96F-C125-6846-92CB-4004E6E2358B}"/>
    <dgm:cxn modelId="{5B7E9121-0544-9247-BF28-34C0B3EBF33C}" type="presOf" srcId="{F2F748BE-97F4-134E-A473-8283651456FD}" destId="{50AE4D90-88F0-CE48-B973-3C29A49764AA}" srcOrd="0" destOrd="0" presId="urn:microsoft.com/office/officeart/2009/3/layout/IncreasingArrowsProcess"/>
    <dgm:cxn modelId="{4E41D306-025D-C54A-870F-C1C3335BE048}" type="presOf" srcId="{5482DD56-176E-5347-8BD3-A9B029F55714}" destId="{1F92C738-F89C-7E4A-B5B3-2A21E2463609}" srcOrd="0" destOrd="0" presId="urn:microsoft.com/office/officeart/2009/3/layout/IncreasingArrowsProcess"/>
    <dgm:cxn modelId="{E63ED0F1-38C1-074D-A3EA-0E96C12129AE}" srcId="{F2F748BE-97F4-134E-A473-8283651456FD}" destId="{873D642C-3B8A-F240-95DC-77CB735A6199}" srcOrd="0" destOrd="0" parTransId="{54F1ABAB-5D18-EE4D-A079-6031614B4950}" sibTransId="{62F169C3-C075-D346-9E55-0EA32707F28A}"/>
    <dgm:cxn modelId="{5FC8E169-F93C-3C40-BB13-08390FCA5019}" type="presOf" srcId="{D6D40757-55F4-A34B-A3FA-6D4CFF9B96A9}" destId="{919BEE10-BD21-D94A-823E-DB519ECED9E6}" srcOrd="0" destOrd="0" presId="urn:microsoft.com/office/officeart/2009/3/layout/IncreasingArrowsProcess"/>
    <dgm:cxn modelId="{9E98F181-E3D0-614A-8F60-719C7FB2BD51}" type="presParOf" srcId="{50AE4D90-88F0-CE48-B973-3C29A49764AA}" destId="{5F8F693C-8625-7A4C-986A-36FC4691F692}" srcOrd="0" destOrd="0" presId="urn:microsoft.com/office/officeart/2009/3/layout/IncreasingArrowsProcess"/>
    <dgm:cxn modelId="{D4800731-4E59-0740-99DE-D29C0FE5D3FD}" type="presParOf" srcId="{50AE4D90-88F0-CE48-B973-3C29A49764AA}" destId="{1F92C738-F89C-7E4A-B5B3-2A21E2463609}" srcOrd="1" destOrd="0" presId="urn:microsoft.com/office/officeart/2009/3/layout/IncreasingArrowsProcess"/>
    <dgm:cxn modelId="{2B9A0DD1-A96A-A145-94F3-286005F4E95B}" type="presParOf" srcId="{50AE4D90-88F0-CE48-B973-3C29A49764AA}" destId="{802B75D5-33FD-1844-9358-E4EA29F12E8B}" srcOrd="2" destOrd="0" presId="urn:microsoft.com/office/officeart/2009/3/layout/IncreasingArrowsProcess"/>
    <dgm:cxn modelId="{72539AFC-5AA4-C04A-BC99-99DA4A7F8383}" type="presParOf" srcId="{50AE4D90-88F0-CE48-B973-3C29A49764AA}" destId="{D2E3EF74-6EF0-654C-A662-FABC3E71A08B}" srcOrd="3" destOrd="0" presId="urn:microsoft.com/office/officeart/2009/3/layout/IncreasingArrowsProcess"/>
    <dgm:cxn modelId="{A73FD186-7890-C040-9F15-D456AAD62B2F}" type="presParOf" srcId="{50AE4D90-88F0-CE48-B973-3C29A49764AA}" destId="{DC1BAFE1-07C9-894A-9566-A5B6EAD95623}" srcOrd="4" destOrd="0" presId="urn:microsoft.com/office/officeart/2009/3/layout/IncreasingArrowsProcess"/>
    <dgm:cxn modelId="{43715AEE-A9B7-C24D-BB9D-7E327B41E2EB}" type="presParOf" srcId="{50AE4D90-88F0-CE48-B973-3C29A49764AA}" destId="{919BEE10-BD21-D94A-823E-DB519ECED9E6}" srcOrd="5" destOrd="0" presId="urn:microsoft.com/office/officeart/2009/3/layout/IncreasingArrowsProcess"/>
    <dgm:cxn modelId="{20715238-B347-414E-9871-7A81DFCB011A}" type="presParOf" srcId="{50AE4D90-88F0-CE48-B973-3C29A49764AA}" destId="{99179B75-EB97-4048-8BDE-4953509C4A10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E7C69-19B1-4E3E-9CD9-E7FAF19B1E01}">
      <dsp:nvSpPr>
        <dsp:cNvPr id="0" name=""/>
        <dsp:cNvSpPr/>
      </dsp:nvSpPr>
      <dsp:spPr>
        <a:xfrm>
          <a:off x="1765846" y="0"/>
          <a:ext cx="5253899" cy="52538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2783C-DFD0-45AA-AAEB-B59BBF092FD1}">
      <dsp:nvSpPr>
        <dsp:cNvPr id="0" name=""/>
        <dsp:cNvSpPr/>
      </dsp:nvSpPr>
      <dsp:spPr>
        <a:xfrm>
          <a:off x="4350134" y="525902"/>
          <a:ext cx="3415034" cy="7470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Идеи, ценности</a:t>
          </a:r>
        </a:p>
      </dsp:txBody>
      <dsp:txXfrm>
        <a:off x="4386601" y="562369"/>
        <a:ext cx="3342100" cy="674104"/>
      </dsp:txXfrm>
    </dsp:sp>
    <dsp:sp modelId="{9C0D7B9B-A570-42F5-B55A-F7EC3F730C98}">
      <dsp:nvSpPr>
        <dsp:cNvPr id="0" name=""/>
        <dsp:cNvSpPr/>
      </dsp:nvSpPr>
      <dsp:spPr>
        <a:xfrm>
          <a:off x="4350134" y="1366321"/>
          <a:ext cx="3415034" cy="7470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Принципы ПС</a:t>
          </a:r>
        </a:p>
      </dsp:txBody>
      <dsp:txXfrm>
        <a:off x="4386601" y="1402788"/>
        <a:ext cx="3342100" cy="674104"/>
      </dsp:txXfrm>
    </dsp:sp>
    <dsp:sp modelId="{63B3F6E3-C6B6-452F-BBB8-3D81116543F6}">
      <dsp:nvSpPr>
        <dsp:cNvPr id="0" name=""/>
        <dsp:cNvSpPr/>
      </dsp:nvSpPr>
      <dsp:spPr>
        <a:xfrm>
          <a:off x="4350134" y="2206740"/>
          <a:ext cx="3415034" cy="7470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Цели</a:t>
          </a:r>
        </a:p>
      </dsp:txBody>
      <dsp:txXfrm>
        <a:off x="4386601" y="2243207"/>
        <a:ext cx="3342100" cy="674104"/>
      </dsp:txXfrm>
    </dsp:sp>
    <dsp:sp modelId="{01207DF6-6F5A-4586-B718-6F188F8D1957}">
      <dsp:nvSpPr>
        <dsp:cNvPr id="0" name=""/>
        <dsp:cNvSpPr/>
      </dsp:nvSpPr>
      <dsp:spPr>
        <a:xfrm>
          <a:off x="4350134" y="3047158"/>
          <a:ext cx="3415034" cy="7470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Решение проблем</a:t>
          </a:r>
        </a:p>
      </dsp:txBody>
      <dsp:txXfrm>
        <a:off x="4386601" y="3083625"/>
        <a:ext cx="3342100" cy="674104"/>
      </dsp:txXfrm>
    </dsp:sp>
    <dsp:sp modelId="{4DF1904B-D915-48BA-9B48-800CC759EF83}">
      <dsp:nvSpPr>
        <dsp:cNvPr id="0" name=""/>
        <dsp:cNvSpPr/>
      </dsp:nvSpPr>
      <dsp:spPr>
        <a:xfrm>
          <a:off x="4350134" y="3887577"/>
          <a:ext cx="3415034" cy="7470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Методы и инструменты </a:t>
          </a:r>
        </a:p>
      </dsp:txBody>
      <dsp:txXfrm>
        <a:off x="4386601" y="3924044"/>
        <a:ext cx="3342100" cy="674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F693C-8625-7A4C-986A-36FC4691F692}">
      <dsp:nvSpPr>
        <dsp:cNvPr id="0" name=""/>
        <dsp:cNvSpPr/>
      </dsp:nvSpPr>
      <dsp:spPr>
        <a:xfrm>
          <a:off x="0" y="784192"/>
          <a:ext cx="8128000" cy="118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85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Логическое понимание</a:t>
          </a:r>
        </a:p>
      </dsp:txBody>
      <dsp:txXfrm>
        <a:off x="0" y="1080021"/>
        <a:ext cx="7832172" cy="591657"/>
      </dsp:txXfrm>
    </dsp:sp>
    <dsp:sp modelId="{1F92C738-F89C-7E4A-B5B3-2A21E2463609}">
      <dsp:nvSpPr>
        <dsp:cNvPr id="0" name=""/>
        <dsp:cNvSpPr/>
      </dsp:nvSpPr>
      <dsp:spPr>
        <a:xfrm>
          <a:off x="0" y="1698629"/>
          <a:ext cx="1873504" cy="21887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Понимание характера и важности проблемы</a:t>
          </a:r>
        </a:p>
      </dsp:txBody>
      <dsp:txXfrm>
        <a:off x="0" y="1698629"/>
        <a:ext cx="1873504" cy="2188775"/>
      </dsp:txXfrm>
    </dsp:sp>
    <dsp:sp modelId="{802B75D5-33FD-1844-9358-E4EA29F12E8B}">
      <dsp:nvSpPr>
        <dsp:cNvPr id="0" name=""/>
        <dsp:cNvSpPr/>
      </dsp:nvSpPr>
      <dsp:spPr>
        <a:xfrm>
          <a:off x="1873503" y="1178490"/>
          <a:ext cx="6254496" cy="118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85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Умственное принятие</a:t>
          </a:r>
        </a:p>
      </dsp:txBody>
      <dsp:txXfrm>
        <a:off x="1873503" y="1474319"/>
        <a:ext cx="5958668" cy="591657"/>
      </dsp:txXfrm>
    </dsp:sp>
    <dsp:sp modelId="{D2E3EF74-6EF0-654C-A662-FABC3E71A08B}">
      <dsp:nvSpPr>
        <dsp:cNvPr id="0" name=""/>
        <dsp:cNvSpPr/>
      </dsp:nvSpPr>
      <dsp:spPr>
        <a:xfrm>
          <a:off x="1873503" y="2092927"/>
          <a:ext cx="1873504" cy="21329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Осознание логичности проводимых изменений</a:t>
          </a:r>
        </a:p>
      </dsp:txBody>
      <dsp:txXfrm>
        <a:off x="1873503" y="2092927"/>
        <a:ext cx="1873504" cy="2132986"/>
      </dsp:txXfrm>
    </dsp:sp>
    <dsp:sp modelId="{DC1BAFE1-07C9-894A-9566-A5B6EAD95623}">
      <dsp:nvSpPr>
        <dsp:cNvPr id="0" name=""/>
        <dsp:cNvSpPr/>
      </dsp:nvSpPr>
      <dsp:spPr>
        <a:xfrm>
          <a:off x="3747008" y="1572789"/>
          <a:ext cx="4380992" cy="118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85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Подсознательный уровень</a:t>
          </a:r>
        </a:p>
      </dsp:txBody>
      <dsp:txXfrm>
        <a:off x="3747008" y="1868618"/>
        <a:ext cx="4085164" cy="591657"/>
      </dsp:txXfrm>
    </dsp:sp>
    <dsp:sp modelId="{919BEE10-BD21-D94A-823E-DB519ECED9E6}">
      <dsp:nvSpPr>
        <dsp:cNvPr id="0" name=""/>
        <dsp:cNvSpPr/>
      </dsp:nvSpPr>
      <dsp:spPr>
        <a:xfrm>
          <a:off x="3747008" y="2487226"/>
          <a:ext cx="1873504" cy="2147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Внутреннее согласие провести изменение. </a:t>
          </a:r>
          <a:r>
            <a:rPr lang="ru-RU" sz="2000" kern="1200" dirty="0" smtClean="0"/>
            <a:t>Убеждение, </a:t>
          </a:r>
          <a:r>
            <a:rPr lang="ru-RU" sz="2000" kern="1200" dirty="0"/>
            <a:t>идущее от души.</a:t>
          </a:r>
        </a:p>
      </dsp:txBody>
      <dsp:txXfrm>
        <a:off x="3747008" y="2487226"/>
        <a:ext cx="1873504" cy="2147248"/>
      </dsp:txXfrm>
    </dsp:sp>
    <dsp:sp modelId="{99179B75-EB97-4048-8BDE-4953509C4A10}">
      <dsp:nvSpPr>
        <dsp:cNvPr id="0" name=""/>
        <dsp:cNvSpPr/>
      </dsp:nvSpPr>
      <dsp:spPr>
        <a:xfrm>
          <a:off x="5620512" y="1967087"/>
          <a:ext cx="2507488" cy="118331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851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Реализация</a:t>
          </a:r>
        </a:p>
      </dsp:txBody>
      <dsp:txXfrm>
        <a:off x="5620512" y="2262916"/>
        <a:ext cx="2211660" cy="591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788A0-156E-4162-86A9-483119207EF8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1C9DE-850B-4CF6-BF81-080AD3BAA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9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ru/url?sa=i&amp;rct=j&amp;q=&amp;esrc=s&amp;frm=1&amp;source=images&amp;cd=&amp;cad=rja&amp;uact=8&amp;ved=0CAcQjRxqFQoTCIWr09jWqMcCFYXdLAodeaMChg&amp;url=http://www.psychologos.ru/articles/view/motivaciya_i_drugie_dvizhuschie_sily_chelovecheskogo_povedeniya&amp;ei=1uzNVYXoAYW7swH5xoqwCA&amp;bvm=bv.99804247,d.bGg&amp;psig=AFQjCNG7b2uYQwVwesMEreNj0FPWnGqKXg&amp;ust=1439645145568102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6860F3-F05C-DC42-95C0-F704A2A16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835" y="1298448"/>
            <a:ext cx="8700247" cy="2641540"/>
          </a:xfrm>
        </p:spPr>
        <p:txBody>
          <a:bodyPr>
            <a:normAutofit/>
          </a:bodyPr>
          <a:lstStyle/>
          <a:p>
            <a:r>
              <a:rPr lang="ru-RU" sz="4000" dirty="0"/>
              <a:t>Как выстроить оптимальный путь развития и избежать ловушки на пути бережливости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ACBD45-7AD7-AD46-B90B-BB3357C87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968" y="4992976"/>
            <a:ext cx="7315200" cy="914400"/>
          </a:xfrm>
        </p:spPr>
        <p:txBody>
          <a:bodyPr>
            <a:normAutofit/>
          </a:bodyPr>
          <a:lstStyle/>
          <a:p>
            <a:r>
              <a:rPr lang="ru-RU" dirty="0"/>
              <a:t>Давыдова Н.С., руководитель проекта ПСР, </a:t>
            </a:r>
            <a:br>
              <a:rPr lang="ru-RU" dirty="0"/>
            </a:br>
            <a:r>
              <a:rPr lang="ru-RU" dirty="0"/>
              <a:t>доктор экономических наук</a:t>
            </a:r>
          </a:p>
          <a:p>
            <a:endParaRPr lang="ru-RU" dirty="0"/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12" y="782338"/>
            <a:ext cx="2873188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95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ловушка. Постоянный завтрак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574473" y="864108"/>
            <a:ext cx="7609995" cy="51206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«Подумаю об этом завтра»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ПРИХОДИТЕ ЗАВТРА!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lnSpc>
                <a:spcPct val="11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завтра не наступает никогда</a:t>
            </a:r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dirty="0"/>
          </a:p>
          <a:p>
            <a:pPr marL="0" indent="0">
              <a:lnSpc>
                <a:spcPct val="11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преодоления: </a:t>
            </a:r>
          </a:p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можно управлять здесь и сейчас.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74253"/>
            <a:ext cx="4538134" cy="28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ловушка. Бездумное отрицание</a:t>
            </a:r>
          </a:p>
        </p:txBody>
      </p:sp>
      <p:pic>
        <p:nvPicPr>
          <p:cNvPr id="4" name="Picture 2" descr="C:\Users\1\Desktop\IMG_7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35" y="770247"/>
            <a:ext cx="3523130" cy="235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10.fotocdn.net/s116/0ce87a3d3ac82b13/public_pin_m/2641357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35" y="3940796"/>
            <a:ext cx="3511008" cy="21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477491" y="550922"/>
            <a:ext cx="7637705" cy="5541403"/>
          </a:xfrm>
        </p:spPr>
        <p:txBody>
          <a:bodyPr/>
          <a:lstStyle/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80000"/>
              </a:lnSpc>
            </a:pPr>
            <a:r>
              <a:rPr lang="ru-RU" sz="2200" dirty="0"/>
              <a:t>«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НЕТ, это не для нас»</a:t>
            </a:r>
          </a:p>
          <a:p>
            <a:pPr fontAlgn="base">
              <a:lnSpc>
                <a:spcPct val="80000"/>
              </a:lnSpc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так делали всегда!»</a:t>
            </a:r>
          </a:p>
          <a:p>
            <a:pPr fontAlgn="base">
              <a:lnSpc>
                <a:spcPct val="80000"/>
              </a:lnSpc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не хотим»</a:t>
            </a:r>
          </a:p>
          <a:p>
            <a:pPr fontAlgn="base">
              <a:lnSpc>
                <a:spcPct val="80000"/>
              </a:lnSpc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знаем, что у нас все хорошо»</a:t>
            </a:r>
          </a:p>
          <a:p>
            <a:pPr marL="0" indent="0">
              <a:buNone/>
            </a:pPr>
            <a:endParaRPr lang="ru-RU" sz="26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70C0"/>
                </a:solidFill>
              </a:rPr>
              <a:t>Следствие</a:t>
            </a:r>
            <a:r>
              <a:rPr lang="ru-RU" sz="2600" b="1" dirty="0">
                <a:solidFill>
                  <a:srgbClr val="0070C0"/>
                </a:solidFill>
              </a:rPr>
              <a:t>: 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мозг не думает в этом направлении</a:t>
            </a:r>
            <a:r>
              <a:rPr lang="ru-RU" sz="2200" dirty="0"/>
              <a:t>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Механизмы преодоления: 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шанс и разрешение мозгу</a:t>
            </a:r>
            <a:b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подумать.</a:t>
            </a:r>
          </a:p>
        </p:txBody>
      </p:sp>
    </p:spTree>
    <p:extLst>
      <p:ext uri="{BB962C8B-B14F-4D97-AF65-F5344CB8AC3E}">
        <p14:creationId xmlns:p14="http://schemas.microsoft.com/office/powerpoint/2010/main" val="1861358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ловушка. </a:t>
            </a:r>
            <a:r>
              <a:rPr lang="ru-RU" sz="3200" dirty="0"/>
              <a:t>Стремление к поверхностной новизне.</a:t>
            </a:r>
            <a:br>
              <a:rPr lang="ru-RU" sz="3200" dirty="0"/>
            </a:br>
            <a:r>
              <a:rPr lang="ru-RU" sz="3200" dirty="0"/>
              <a:t>Акулы новых практик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603812" y="864108"/>
            <a:ext cx="7580656" cy="52224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1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/>
            <a:r>
              <a:rPr lang="ru-RU" sz="2400" dirty="0"/>
              <a:t>«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Бережливое устарело, </a:t>
            </a:r>
            <a:b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надо ВНЕДРЯТЬ </a:t>
            </a:r>
            <a:b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практики»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/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скачем, как зайцы. </a:t>
            </a:r>
          </a:p>
          <a:p>
            <a:pPr fontAlgn="base"/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люди устают! 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0070C0"/>
                </a:solidFill>
              </a:rPr>
              <a:t>Механизмы </a:t>
            </a:r>
            <a:br>
              <a:rPr lang="ru-RU" sz="3100" b="1" dirty="0">
                <a:solidFill>
                  <a:srgbClr val="0070C0"/>
                </a:solidFill>
              </a:rPr>
            </a:br>
            <a:r>
              <a:rPr lang="ru-RU" sz="3100" b="1" dirty="0">
                <a:solidFill>
                  <a:srgbClr val="0070C0"/>
                </a:solidFill>
              </a:rPr>
              <a:t>преодоления: </a:t>
            </a:r>
          </a:p>
          <a:p>
            <a:pPr fontAlgn="base"/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постепенное освоение нового </a:t>
            </a:r>
            <a:b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мудрая интеграция </a:t>
            </a:r>
            <a:b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современных методик.</a:t>
            </a:r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762338"/>
            <a:ext cx="3670711" cy="2397721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3920734"/>
            <a:ext cx="3670709" cy="21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4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ловушка.</a:t>
            </a:r>
            <a:br>
              <a:rPr lang="ru-RU" dirty="0"/>
            </a:br>
            <a:r>
              <a:rPr lang="en-US" dirty="0"/>
              <a:t>Hype </a:t>
            </a:r>
            <a:r>
              <a:rPr lang="ru-RU" dirty="0"/>
              <a:t>дороже дела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681088" y="864107"/>
            <a:ext cx="7503380" cy="53565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110000"/>
              </a:lnSpc>
            </a:pPr>
            <a:r>
              <a:rPr lang="ru-RU" dirty="0"/>
              <a:t>«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тут за ночь красоту наведем»</a:t>
            </a:r>
          </a:p>
          <a:p>
            <a:pPr fontAlgn="base">
              <a:lnSpc>
                <a:spcPct val="110000"/>
              </a:lnSpc>
            </a:pP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«Надо 5</a:t>
            </a:r>
            <a:r>
              <a:rPr lang="en-US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W1H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будет»</a:t>
            </a:r>
          </a:p>
          <a:p>
            <a:pPr fontAlgn="base">
              <a:lnSpc>
                <a:spcPct val="110000"/>
              </a:lnSpc>
            </a:pP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«Вы приходите через 10 минут,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5С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сделаем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>
              <a:lnSpc>
                <a:spcPct val="110000"/>
              </a:lnSpc>
            </a:pP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песни о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бережливости.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барин, спой, а мы подпоем! </a:t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(Иван Васильевич меняет </a:t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профессию)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pPr fontAlgn="base">
              <a:lnSpc>
                <a:spcPct val="110000"/>
              </a:lnSpc>
            </a:pP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БЫТЬ, а не казаться. </a:t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Партнерская проверка качества </a:t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бережливых образцов.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18D71C3-9618-9B4B-BCB9-AF919437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50" y="747558"/>
            <a:ext cx="3241567" cy="2440709"/>
          </a:xfrm>
          <a:prstGeom prst="rect">
            <a:avLst/>
          </a:prstGeom>
        </p:spPr>
      </p:pic>
      <p:sp>
        <p:nvSpPr>
          <p:cNvPr id="7" name="AutoShape 2" descr="IMG_9792.JPG">
            <a:extLst>
              <a:ext uri="{FF2B5EF4-FFF2-40B4-BE49-F238E27FC236}">
                <a16:creationId xmlns="" xmlns:a16="http://schemas.microsoft.com/office/drawing/2014/main" id="{9162EACB-A77E-3C45-9860-6CAF342535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240778-7AA0-264D-901D-B8C8B783B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363" y="3304816"/>
            <a:ext cx="3886971" cy="27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3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 ловушка.</a:t>
            </a:r>
            <a:br>
              <a:rPr lang="ru-RU" dirty="0"/>
            </a:br>
            <a:r>
              <a:rPr lang="ru-RU" dirty="0"/>
              <a:t>Формальное отношение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588327" y="760845"/>
            <a:ext cx="7513014" cy="532129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«Это временно»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«Это когда-нибудь закончится»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«Надо потерпеть и сделать вид» 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«Что Вас не устраивает, </a:t>
            </a:r>
            <a:b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даже стрелочки нарисовали?!??»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 (и ЛЮДИ) не развивается. 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двойные стандарты.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паспорт проекта как под копирку.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преодоления: 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показать, что бережливость – это навсегда.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2F2E2E-5EA3-6243-A9AF-382C8002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345" y="760846"/>
            <a:ext cx="3374063" cy="25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0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понимания и погружения в бережливость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E6908AC8-6D44-934D-9E0B-E60116960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153672"/>
              </p:ext>
            </p:extLst>
          </p:nvPr>
        </p:nvGraphicFramePr>
        <p:xfrm>
          <a:off x="3527751" y="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ACB84FB-F9AC-6E48-A83B-34EC6F94CB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854" y="3186545"/>
            <a:ext cx="2643909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08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 ловушка.</a:t>
            </a:r>
            <a:br>
              <a:rPr lang="ru-RU" dirty="0"/>
            </a:br>
            <a:r>
              <a:rPr lang="ru-RU" dirty="0"/>
              <a:t>Инертность мышления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6765" y="748145"/>
            <a:ext cx="7651558" cy="565224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/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«Посмотрите, сколько много у нас проектов»</a:t>
            </a:r>
          </a:p>
          <a:p>
            <a:pPr fontAlgn="base"/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так много всего сделали»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Вторая и третья волна проектов идет по аналогии с 1 волной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Вширь, а не вглубь.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ради проекта.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Ставить цели.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для достижения цели</a:t>
            </a:r>
          </a:p>
          <a:p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Переходить к проектам </a:t>
            </a:r>
            <a:b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следующего уровня.</a:t>
            </a:r>
          </a:p>
          <a:p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9" y="3285882"/>
            <a:ext cx="4603453" cy="28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8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3108846" cy="4601183"/>
          </a:xfrm>
        </p:spPr>
        <p:txBody>
          <a:bodyPr/>
          <a:lstStyle/>
          <a:p>
            <a:r>
              <a:rPr lang="ru-RU" dirty="0"/>
              <a:t>8 ловушка. </a:t>
            </a:r>
            <a:r>
              <a:rPr lang="ru-RU" sz="3200" dirty="0"/>
              <a:t>Эксклюзивность и крутизна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3740" y="1123837"/>
            <a:ext cx="7315200" cy="557279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100000"/>
              </a:lnSpc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особенные. Мы лучшие!</a:t>
            </a:r>
          </a:p>
          <a:p>
            <a:pPr fontAlgn="base">
              <a:lnSpc>
                <a:spcPct val="100000"/>
              </a:lnSpc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это уже проходили!</a:t>
            </a:r>
          </a:p>
          <a:p>
            <a:pPr fontAlgn="base">
              <a:lnSpc>
                <a:spcPct val="100000"/>
              </a:lnSpc>
            </a:pP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Стандарт – не для нас.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Говорим о прошлых успехах.</a:t>
            </a:r>
          </a:p>
          <a:p>
            <a:pPr fontAlgn="base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Остановка в развитии.</a:t>
            </a:r>
          </a:p>
          <a:p>
            <a:pPr fontAlgn="base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 текущих проектов и проектов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разработке.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pPr fontAlgn="base">
              <a:lnSpc>
                <a:spcPct val="10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расслабляемся! Прошлые заслуги – 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в счет!</a:t>
            </a:r>
          </a:p>
          <a:p>
            <a:pPr fontAlgn="base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Делаем новые проекты нового качества 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новой глубины.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E:\Shutterstock\shutterstock_573416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156" y="3089564"/>
            <a:ext cx="3429000" cy="299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56" y="766366"/>
            <a:ext cx="3418995" cy="232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47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9 ловушка. Потолочного мышления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0707" y="864107"/>
            <a:ext cx="8222628" cy="52946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«Это все</a:t>
            </a: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!». «</a:t>
            </a: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все переделали» 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не знаем, что еще сделать»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Остановка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типовых проектов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0070C0"/>
                </a:solidFill>
              </a:rPr>
              <a:t>Механизмы преодоления: 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Дискомфорт, связанный с изменением (разрушением, трансформацией) картины мира. Возможно ВСЕ! 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Дискомфорт и страх при постановке новых амбициозных целей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 раз – новые задачи! Отодвигаем потолок.</a:t>
            </a:r>
          </a:p>
          <a:p>
            <a:pPr fontAlgn="base">
              <a:lnSpc>
                <a:spcPct val="100000"/>
              </a:lnSpc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Показываем успехи других. Провокация на развитие. НЕ манипуляция!!! </a:t>
            </a:r>
          </a:p>
          <a:p>
            <a:pPr marL="0" indent="0">
              <a:buNone/>
            </a:pPr>
            <a:r>
              <a:rPr lang="ru-RU" sz="4400" b="1" dirty="0" err="1">
                <a:solidFill>
                  <a:srgbClr val="0070C0"/>
                </a:solidFill>
              </a:rPr>
              <a:t>Коучинг</a:t>
            </a:r>
            <a:r>
              <a:rPr lang="ru-RU" sz="4400" b="1" dirty="0">
                <a:solidFill>
                  <a:srgbClr val="0070C0"/>
                </a:solidFill>
              </a:rPr>
              <a:t> от ПСР.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62B03D0-1A3E-0E42-9807-6A802257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45" y="742950"/>
            <a:ext cx="3366990" cy="24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361765" cy="4601183"/>
          </a:xfrm>
        </p:spPr>
        <p:txBody>
          <a:bodyPr/>
          <a:lstStyle/>
          <a:p>
            <a:r>
              <a:rPr lang="ru-RU" dirty="0"/>
              <a:t>10 ловушка. Бесцельное существование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3812" y="761999"/>
            <a:ext cx="7580656" cy="54444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«У нас есть цель, она записана (указывается место)»</a:t>
            </a: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«Обещать – не значит жениться»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Проекты есть, но они не влияют кардинально на ситуацию.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по целям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SQDCM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Декомпозиция целей/</a:t>
            </a:r>
          </a:p>
          <a:p>
            <a:pPr>
              <a:lnSpc>
                <a:spcPct val="100000"/>
              </a:lnSpc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Хосин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Канри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Открытие проектов на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основании целей</a:t>
            </a: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2" y="3866692"/>
            <a:ext cx="4130340" cy="223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2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Пирамида бережливого мышления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89354726"/>
              </p:ext>
            </p:extLst>
          </p:nvPr>
        </p:nvGraphicFramePr>
        <p:xfrm>
          <a:off x="2191871" y="766482"/>
          <a:ext cx="9488354" cy="5253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1215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11. Остров благих намерений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349625"/>
            <a:ext cx="7315200" cy="6078070"/>
          </a:xfrm>
        </p:spPr>
        <p:txBody>
          <a:bodyPr/>
          <a:lstStyle/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 мной все в порядке. Вы это моему руководителю расскажите!»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чужом глазу соломинка видна.</a:t>
            </a: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«Причинить добро»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Начинать с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себя!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Делать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3742040-60C8-FB41-ACC1-491F259BC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255" y="3215792"/>
            <a:ext cx="3904672" cy="29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31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12. Оазис комфорта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4473" y="864107"/>
            <a:ext cx="7609995" cy="52946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 так все хорошо»</a:t>
            </a:r>
          </a:p>
          <a:p>
            <a:pPr fontAlgn="base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потерпим. Еще и не такое было»</a:t>
            </a:r>
          </a:p>
          <a:p>
            <a:pPr fontAlgn="base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«Если начать менять, то будет еще хуже»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pPr fontAlgn="base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Отставание от тех, кто работает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pPr fontAlgn="base"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Выходить из зоны комфорта</a:t>
            </a:r>
          </a:p>
          <a:p>
            <a:pPr fontAlgn="base"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Ставить амбициозные цели</a:t>
            </a:r>
          </a:p>
          <a:p>
            <a:pPr fontAlgn="base">
              <a:lnSpc>
                <a:spcPct val="12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Мечтать.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Можно ВСЕ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40" y="712694"/>
            <a:ext cx="2725271" cy="33713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ACF7BC2-6584-D643-AF95-0823EF564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212" y="4083999"/>
            <a:ext cx="3962399" cy="20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8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13. Ловушка ложного смирения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1388" y="537882"/>
            <a:ext cx="7951924" cy="6158753"/>
          </a:xfrm>
        </p:spPr>
        <p:txBody>
          <a:bodyPr/>
          <a:lstStyle/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Ключевые фразы: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«Не так все ужасно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«Вот у других еще хуже».</a:t>
            </a: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Следствие: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Вода становится все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горячее…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70C0"/>
                </a:solidFill>
              </a:rPr>
              <a:t>Механизмы </a:t>
            </a:r>
            <a:br>
              <a:rPr lang="ru-RU" sz="3400" b="1" dirty="0">
                <a:solidFill>
                  <a:srgbClr val="0070C0"/>
                </a:solidFill>
              </a:rPr>
            </a:br>
            <a:r>
              <a:rPr lang="ru-RU" sz="3400" b="1" dirty="0">
                <a:solidFill>
                  <a:srgbClr val="0070C0"/>
                </a:solidFill>
              </a:rPr>
              <a:t>преодоления: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Наблюдение за ситуацией,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прогнозирование хода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событий,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действовать!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D91083-F665-5549-A31C-8679F68B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391" y="2964873"/>
            <a:ext cx="4233921" cy="33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55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14. Ловушка жадности</a:t>
            </a: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76" y="2673927"/>
            <a:ext cx="3516158" cy="3411084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738282" y="685800"/>
            <a:ext cx="7446186" cy="556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ru-RU" sz="3700" b="1" dirty="0">
                <a:solidFill>
                  <a:srgbClr val="0070C0"/>
                </a:solidFill>
              </a:rPr>
              <a:t>Ключевые фразы: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«Хотим обогнать и перегнать всех».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«Желаем сделать сразу и все»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700" b="1" dirty="0">
                <a:solidFill>
                  <a:srgbClr val="0070C0"/>
                </a:solidFill>
              </a:rPr>
              <a:t>Следствие: 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Большое количество проектов.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Нехватка ресурсов.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Недостаток сил и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энергии. Усталость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700" b="1" dirty="0">
                <a:solidFill>
                  <a:srgbClr val="0070C0"/>
                </a:solidFill>
              </a:rPr>
              <a:t>Механизмы </a:t>
            </a:r>
            <a:br>
              <a:rPr lang="ru-RU" sz="3700" b="1" dirty="0">
                <a:solidFill>
                  <a:srgbClr val="0070C0"/>
                </a:solidFill>
              </a:rPr>
            </a:br>
            <a:r>
              <a:rPr lang="ru-RU" sz="3700" b="1" dirty="0">
                <a:solidFill>
                  <a:srgbClr val="0070C0"/>
                </a:solidFill>
              </a:rPr>
              <a:t>преодоления: </a:t>
            </a:r>
          </a:p>
          <a:p>
            <a:pPr>
              <a:lnSpc>
                <a:spcPct val="11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Бережем себя и людей.</a:t>
            </a:r>
          </a:p>
          <a:p>
            <a:pPr>
              <a:lnSpc>
                <a:spcPct val="110000"/>
              </a:lnSpc>
            </a:pP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Размеренность и неспешный </a:t>
            </a:r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бег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332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0B77DB-1A26-1F4A-9833-A050C563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 </a:t>
            </a:r>
            <a:r>
              <a:rPr lang="ru-RU" dirty="0"/>
              <a:t>пространства бережливости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499992-2B74-3848-AE7A-BF62FA1B3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1\Desktop\IMG_98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41" y="699247"/>
            <a:ext cx="8350624" cy="540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57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мыслях и притчах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47" y="990434"/>
            <a:ext cx="7020905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52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130351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4" name="Текст 7"/>
          <p:cNvSpPr txBox="1">
            <a:spLocks/>
          </p:cNvSpPr>
          <p:nvPr/>
        </p:nvSpPr>
        <p:spPr>
          <a:xfrm>
            <a:off x="3805768" y="2420889"/>
            <a:ext cx="73787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Благодарю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Вас!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Удачи в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освоении пространства бережливости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!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3" descr="75_m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0732" y="3645025"/>
            <a:ext cx="261993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496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бережливой личности</a:t>
            </a:r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806823"/>
            <a:ext cx="8337177" cy="53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4F10E3-8CD6-714F-AC8D-C6B2E890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A97273E6-3D83-1141-9430-2528FFBFF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569"/>
            <a:ext cx="12192000" cy="6873569"/>
          </a:xfrm>
        </p:spPr>
      </p:pic>
    </p:spTree>
    <p:extLst>
      <p:ext uri="{BB962C8B-B14F-4D97-AF65-F5344CB8AC3E}">
        <p14:creationId xmlns:p14="http://schemas.microsoft.com/office/powerpoint/2010/main" val="296661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819BAB-29D4-0845-B50D-C70D0688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716690"/>
            <a:ext cx="2834640" cy="968188"/>
          </a:xfrm>
        </p:spPr>
        <p:txBody>
          <a:bodyPr>
            <a:normAutofit fontScale="90000"/>
          </a:bodyPr>
          <a:lstStyle/>
          <a:p>
            <a:r>
              <a:rPr lang="ru-RU" dirty="0"/>
              <a:t>Выработка дофамина в бережливом управлении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7AEAFA0-7B88-FA48-8B35-3E0598B0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473" y="401783"/>
            <a:ext cx="8174182" cy="616527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Гормон достижения цели!</a:t>
            </a:r>
          </a:p>
          <a:p>
            <a:pPr fontAlgn="base">
              <a:lnSpc>
                <a:spcPct val="80000"/>
              </a:lnSpc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Перспектива достижения цели стимулирует выработку дофамина. В бережливом управлении у нас есть цели и проекты.</a:t>
            </a:r>
          </a:p>
          <a:p>
            <a:pPr fontAlgn="base">
              <a:lnSpc>
                <a:spcPct val="80000"/>
              </a:lnSpc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Достигнув цели или просто осознавая ее, человек испытывает ощущение внутренней удовлетворенности. И поэтому мы заставляем себя снова и снова совершать те действия, которые обеспечивают возникновение этого чувства. </a:t>
            </a:r>
          </a:p>
          <a:p>
            <a:pPr fontAlgn="base">
              <a:lnSpc>
                <a:spcPct val="80000"/>
              </a:lnSpc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цели: амбициозный, но не фантастичный!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Отмечайте даже маленькие победы.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Просто наслаждайтесь мгновением триумфа и двигайтесь вперед». К новым победам!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8AD3244-D924-8E4B-8B96-722A852A9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irc_mi" descr="Osli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537"/>
            <a:ext cx="3442447" cy="292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89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C4E2A4-3356-3B40-8545-D78C3390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Выработка окситоцина в бережливом управлении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22ED8DB-F518-7742-AEC3-3AC050F78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Кружки качества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в малых группах</a:t>
            </a:r>
          </a:p>
          <a:p>
            <a:pPr fontAlgn="base"/>
            <a:r>
              <a:rPr lang="ru-RU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Кроссфункциональные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команды</a:t>
            </a:r>
          </a:p>
          <a:p>
            <a:pPr fontAlgn="base">
              <a:lnSpc>
                <a:spcPct val="80000"/>
              </a:lnSpc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озвучивают люди в бережливом управлении?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наконец-то узнали друг друга»!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«Какие чудесные люди у нас работают!»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стали ближе друг к другу!»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 какой неожиданной доброй стороны раскрылся наш коллега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Мы и не думали, что он такой»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A003DF7-B81C-4EEF-9E00-263478C6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3773993"/>
            <a:ext cx="2953769" cy="221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155D8B-F5FC-3445-9C8E-DFCA76A5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Выработка серотонина в бережливом управлении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44963D-DAB9-984F-BEA8-DAA0AD71C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4784" y="1143000"/>
            <a:ext cx="7853033" cy="5120640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Гормон тщеславия.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Создается у человека, когда он ощущает уважение со стороны окружающих.</a:t>
            </a:r>
          </a:p>
          <a:p>
            <a:pPr fontAlgn="base"/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Серотонин дарит нам чувство собственной важности.</a:t>
            </a:r>
          </a:p>
          <a:p>
            <a:pPr fontAlgn="base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Уважение к человеку – суть и основа бережливого производства.</a:t>
            </a:r>
          </a:p>
          <a:p>
            <a:pPr fontAlgn="base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испытываем гордость за успехи и достижения наших коллег. </a:t>
            </a:r>
          </a:p>
          <a:p>
            <a:pPr fontAlgn="base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отмечаем вклад в проект каждого члена рабочей группы. </a:t>
            </a:r>
          </a:p>
          <a:p>
            <a:pPr fontAlgn="base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человек значим для нас!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2" y="4020806"/>
            <a:ext cx="27322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73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 пространства бережливости с указанием ловушек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1\Desktop\IMG_98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65" y="766482"/>
            <a:ext cx="8458200" cy="533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9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 ловушка.</a:t>
            </a:r>
            <a:br>
              <a:rPr lang="ru-RU" dirty="0"/>
            </a:br>
            <a:r>
              <a:rPr lang="ru-RU" dirty="0"/>
              <a:t>Ложная понятливость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24884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800" b="1" dirty="0">
                <a:solidFill>
                  <a:srgbClr val="0070C0"/>
                </a:solidFill>
              </a:rPr>
              <a:t>Ключевые фразы:</a:t>
            </a:r>
          </a:p>
          <a:p>
            <a:pPr fontAlgn="base">
              <a:lnSpc>
                <a:spcPct val="100000"/>
              </a:lnSpc>
            </a:pPr>
            <a:r>
              <a:rPr lang="ru-RU" dirty="0"/>
              <a:t>«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принципе все понятно»</a:t>
            </a:r>
          </a:p>
          <a:p>
            <a:pPr fontAlgn="base"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«Это про НОТ, это про СМК»</a:t>
            </a:r>
          </a:p>
          <a:p>
            <a:pPr fontAlgn="base"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«Это про открытую регистратуру, …»</a:t>
            </a:r>
          </a:p>
          <a:p>
            <a:pPr fontAlgn="base"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«ВСЕ это нас это есть»</a:t>
            </a:r>
          </a:p>
          <a:p>
            <a:pPr fontAlgn="base"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«Мы это проходили» (</a:t>
            </a:r>
            <a:r>
              <a:rPr lang="ru-RU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важно – не делали</a:t>
            </a: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2800" b="1" dirty="0">
                <a:solidFill>
                  <a:srgbClr val="0070C0"/>
                </a:solidFill>
              </a:rPr>
              <a:t>Следствие: </a:t>
            </a:r>
          </a:p>
          <a:p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 понятно, то и делать </a:t>
            </a: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надо.</a:t>
            </a:r>
          </a:p>
          <a:p>
            <a:endParaRPr lang="ru-RU" dirty="0"/>
          </a:p>
          <a:p>
            <a:pPr marL="0" indent="0">
              <a:lnSpc>
                <a:spcPct val="110000"/>
              </a:lnSpc>
              <a:buNone/>
            </a:pPr>
            <a:r>
              <a:rPr lang="ru-RU" sz="2800" b="1" dirty="0">
                <a:solidFill>
                  <a:srgbClr val="0070C0"/>
                </a:solidFill>
              </a:rPr>
              <a:t>Механизмы преодоления: </a:t>
            </a:r>
          </a:p>
          <a:p>
            <a:pPr fontAlgn="base">
              <a:lnSpc>
                <a:spcPct val="100000"/>
              </a:lnSpc>
            </a:pPr>
            <a:r>
              <a:rPr lang="ru-RU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открытое сознание.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6B6607A-C19A-5649-8C8E-E7D44DF8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625" y="3896220"/>
            <a:ext cx="3583710" cy="22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9870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1054</TotalTime>
  <Words>870</Words>
  <Application>Microsoft Office PowerPoint</Application>
  <PresentationFormat>Произвольный</PresentationFormat>
  <Paragraphs>202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Рамка</vt:lpstr>
      <vt:lpstr>Как выстроить оптимальный путь развития и избежать ловушки на пути бережливости</vt:lpstr>
      <vt:lpstr>Пирамида бережливого мышления</vt:lpstr>
      <vt:lpstr>Модель бережливой личности</vt:lpstr>
      <vt:lpstr>Презентация PowerPoint</vt:lpstr>
      <vt:lpstr>Выработка дофамина в бережливом управлении</vt:lpstr>
      <vt:lpstr>Выработка окситоцина в бережливом управлении</vt:lpstr>
      <vt:lpstr>Выработка серотонина в бережливом управлении</vt:lpstr>
      <vt:lpstr>Карта пространства бережливости с указанием ловушек</vt:lpstr>
      <vt:lpstr>1 ловушка. Ложная понятливость</vt:lpstr>
      <vt:lpstr>2 ловушка. Постоянный завтрак</vt:lpstr>
      <vt:lpstr>3 ловушка. Бездумное отрицание</vt:lpstr>
      <vt:lpstr>4 ловушка. Стремление к поверхностной новизне. Акулы новых практик</vt:lpstr>
      <vt:lpstr>5 ловушка. Hype дороже дела</vt:lpstr>
      <vt:lpstr>6 ловушка. Формальное отношение</vt:lpstr>
      <vt:lpstr>Уровни понимания и погружения в бережливость</vt:lpstr>
      <vt:lpstr>7 ловушка. Инертность мышления</vt:lpstr>
      <vt:lpstr>8 ловушка. Эксклюзивность и крутизна</vt:lpstr>
      <vt:lpstr>9 ловушка. Потолочного мышления</vt:lpstr>
      <vt:lpstr>10 ловушка. Бесцельное существование</vt:lpstr>
      <vt:lpstr>11. Остров благих намерений</vt:lpstr>
      <vt:lpstr>12. Оазис комфорта</vt:lpstr>
      <vt:lpstr>13. Ловушка ложного смирения</vt:lpstr>
      <vt:lpstr>14. Ловушка жадности</vt:lpstr>
      <vt:lpstr>Карта пространства бережливости</vt:lpstr>
      <vt:lpstr>В мыслях и притчах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Бережливое производство и гормоны счастья</dc:title>
  <dc:creator>Надежда Давыдова</dc:creator>
  <cp:lastModifiedBy>1</cp:lastModifiedBy>
  <cp:revision>72</cp:revision>
  <dcterms:created xsi:type="dcterms:W3CDTF">2019-07-30T05:34:10Z</dcterms:created>
  <dcterms:modified xsi:type="dcterms:W3CDTF">2020-03-14T07:23:52Z</dcterms:modified>
</cp:coreProperties>
</file>